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75" r:id="rId10"/>
    <p:sldId id="268" r:id="rId11"/>
    <p:sldId id="279" r:id="rId12"/>
    <p:sldId id="269" r:id="rId13"/>
    <p:sldId id="271" r:id="rId14"/>
    <p:sldId id="272" r:id="rId15"/>
    <p:sldId id="280" r:id="rId16"/>
    <p:sldId id="276" r:id="rId17"/>
    <p:sldId id="277" r:id="rId18"/>
    <p:sldId id="278" r:id="rId19"/>
    <p:sldId id="273" r:id="rId20"/>
    <p:sldId id="274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u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B90B-F043-4358-9327-B1EAC48B6333}" type="datetimeFigureOut">
              <a:rPr lang="eu-ES" smtClean="0"/>
              <a:t>2018/9/24</a:t>
            </a:fld>
            <a:endParaRPr lang="eu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752C-EAC0-4258-B3FE-5507DEF3B5AE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14147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B90B-F043-4358-9327-B1EAC48B6333}" type="datetimeFigureOut">
              <a:rPr lang="eu-ES" smtClean="0"/>
              <a:t>2018/9/24</a:t>
            </a:fld>
            <a:endParaRPr lang="eu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752C-EAC0-4258-B3FE-5507DEF3B5AE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58094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B90B-F043-4358-9327-B1EAC48B6333}" type="datetimeFigureOut">
              <a:rPr lang="eu-ES" smtClean="0"/>
              <a:t>2018/9/24</a:t>
            </a:fld>
            <a:endParaRPr lang="eu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752C-EAC0-4258-B3FE-5507DEF3B5AE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06559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B90B-F043-4358-9327-B1EAC48B6333}" type="datetimeFigureOut">
              <a:rPr lang="eu-ES" smtClean="0"/>
              <a:t>2018/9/24</a:t>
            </a:fld>
            <a:endParaRPr lang="eu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752C-EAC0-4258-B3FE-5507DEF3B5AE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5482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B90B-F043-4358-9327-B1EAC48B6333}" type="datetimeFigureOut">
              <a:rPr lang="eu-ES" smtClean="0"/>
              <a:t>2018/9/24</a:t>
            </a:fld>
            <a:endParaRPr lang="eu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752C-EAC0-4258-B3FE-5507DEF3B5AE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166205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B90B-F043-4358-9327-B1EAC48B6333}" type="datetimeFigureOut">
              <a:rPr lang="eu-ES" smtClean="0"/>
              <a:t>2018/9/24</a:t>
            </a:fld>
            <a:endParaRPr lang="eu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752C-EAC0-4258-B3FE-5507DEF3B5AE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1845262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B90B-F043-4358-9327-B1EAC48B6333}" type="datetimeFigureOut">
              <a:rPr lang="eu-ES" smtClean="0"/>
              <a:t>2018/9/24</a:t>
            </a:fld>
            <a:endParaRPr lang="eu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752C-EAC0-4258-B3FE-5507DEF3B5AE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172014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B90B-F043-4358-9327-B1EAC48B6333}" type="datetimeFigureOut">
              <a:rPr lang="eu-ES" smtClean="0"/>
              <a:t>2018/9/24</a:t>
            </a:fld>
            <a:endParaRPr lang="eu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752C-EAC0-4258-B3FE-5507DEF3B5AE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069285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B90B-F043-4358-9327-B1EAC48B6333}" type="datetimeFigureOut">
              <a:rPr lang="eu-ES" smtClean="0"/>
              <a:t>2018/9/24</a:t>
            </a:fld>
            <a:endParaRPr lang="eu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752C-EAC0-4258-B3FE-5507DEF3B5AE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130939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B90B-F043-4358-9327-B1EAC48B6333}" type="datetimeFigureOut">
              <a:rPr lang="eu-ES" smtClean="0"/>
              <a:t>2018/9/24</a:t>
            </a:fld>
            <a:endParaRPr lang="eu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752C-EAC0-4258-B3FE-5507DEF3B5AE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83732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u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B90B-F043-4358-9327-B1EAC48B6333}" type="datetimeFigureOut">
              <a:rPr lang="eu-ES" smtClean="0"/>
              <a:t>2018/9/24</a:t>
            </a:fld>
            <a:endParaRPr lang="eu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752C-EAC0-4258-B3FE-5507DEF3B5AE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375936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2B90B-F043-4358-9327-B1EAC48B6333}" type="datetimeFigureOut">
              <a:rPr lang="eu-ES" smtClean="0"/>
              <a:t>2018/9/24</a:t>
            </a:fld>
            <a:endParaRPr lang="eu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u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2752C-EAC0-4258-B3FE-5507DEF3B5AE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44384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1849" y="337751"/>
            <a:ext cx="1159887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 Auditoría Tribunal de Cuentas UE y su relación con la Y vasca</a:t>
            </a:r>
            <a:endParaRPr lang="eu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48" b="1"/>
          <a:stretch/>
        </p:blipFill>
        <p:spPr>
          <a:xfrm>
            <a:off x="271848" y="939114"/>
            <a:ext cx="11598875" cy="574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1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1849" y="337751"/>
            <a:ext cx="1159887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 Auditoría Tribunal de Cuentas UE y su relación con la Y vasca</a:t>
            </a:r>
            <a:endParaRPr lang="eu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71849" y="797694"/>
            <a:ext cx="11598875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demanda agregada origen y/o destino Euskadi y captada por la Y vasca</a:t>
            </a:r>
            <a:endParaRPr lang="eu-E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02508" y="1533380"/>
            <a:ext cx="1097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ha demostrado que </a:t>
            </a:r>
            <a:r>
              <a:rPr lang="es-E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disminución del tiempo 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recorrido implica un </a:t>
            </a:r>
            <a:r>
              <a:rPr lang="es-E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aumento importante de la demanda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7905" t="36276" r="28243" b="26967"/>
          <a:stretch/>
        </p:blipFill>
        <p:spPr>
          <a:xfrm>
            <a:off x="5988908" y="2364377"/>
            <a:ext cx="5346357" cy="2520779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568599" y="2669176"/>
            <a:ext cx="550268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Ejemplo IRUÑA 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beneficio de nuevos tramos de AV (línea Madrid – Zaragoza – Barcelona)</a:t>
            </a:r>
          </a:p>
          <a:p>
            <a:r>
              <a:rPr lang="es-E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166.130 viajeros &gt; 4 h. 45 min 475.000 viajeros &gt; 3 h.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502508" y="5062268"/>
            <a:ext cx="108202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Ejemplo PARIS-BURDEOS 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apertura de la línea AV en Julio 2017 &gt; Se ha incrementado la demanda entre ambas ciudades 50% </a:t>
            </a:r>
          </a:p>
          <a:p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En un año 18 M de viajeros (las estimaciones eran de 10 M)</a:t>
            </a:r>
          </a:p>
          <a:p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Los viajes hacia </a:t>
            </a:r>
            <a:r>
              <a:rPr lang="es-E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iparralde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 han incrementado 44%</a:t>
            </a:r>
          </a:p>
        </p:txBody>
      </p:sp>
    </p:spTree>
    <p:extLst>
      <p:ext uri="{BB962C8B-B14F-4D97-AF65-F5344CB8AC3E}">
        <p14:creationId xmlns:p14="http://schemas.microsoft.com/office/powerpoint/2010/main" val="301888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93124" y="5516374"/>
            <a:ext cx="11178746" cy="9750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5" name="Rectángulo 4"/>
          <p:cNvSpPr/>
          <p:nvPr/>
        </p:nvSpPr>
        <p:spPr>
          <a:xfrm>
            <a:off x="593124" y="1533380"/>
            <a:ext cx="11178746" cy="5425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4" name="CuadroTexto 3"/>
          <p:cNvSpPr txBox="1"/>
          <p:nvPr/>
        </p:nvSpPr>
        <p:spPr>
          <a:xfrm>
            <a:off x="271849" y="337751"/>
            <a:ext cx="1159887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 Auditoría Tribunal de Cuentas UE y su relación con la Y vasca</a:t>
            </a:r>
            <a:endParaRPr lang="eu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71849" y="904788"/>
            <a:ext cx="11598875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situación actual de la red ferroviaria en Euskadi necesitaba una mejora</a:t>
            </a:r>
            <a:endParaRPr lang="eu-E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99070" y="1533380"/>
            <a:ext cx="10972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conexión ferroviaria entre las 3 capitales vascas:</a:t>
            </a:r>
          </a:p>
          <a:p>
            <a:endParaRPr lang="es-ES" sz="2400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Bilbao – Vitoria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&gt; ADIF &gt; 91km &gt; 40km/h &gt; </a:t>
            </a:r>
            <a:r>
              <a:rPr lang="es-ES" sz="2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2h 20 min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    frente al autobús 52min. *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(transbordo en Miranda)</a:t>
            </a:r>
          </a:p>
          <a:p>
            <a:endParaRPr lang="es-E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Bilbao – Donostia 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</a:t>
            </a:r>
            <a:r>
              <a:rPr lang="es-E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Euskotren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-ETS &gt; 40 km/h &gt; </a:t>
            </a:r>
            <a:r>
              <a:rPr lang="es-ES" sz="2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2h 45 min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frente al autobús 1h 25 min.</a:t>
            </a:r>
          </a:p>
          <a:p>
            <a:endParaRPr lang="es-E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Vitoria y Donostia 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ADIF &gt; 130 km &gt; 85 km/h &gt; </a:t>
            </a:r>
            <a:r>
              <a:rPr lang="es-ES" sz="2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1h 32 min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frente al autobús 1h 18 min</a:t>
            </a:r>
          </a:p>
          <a:p>
            <a:endParaRPr lang="es-E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Tiempos de viaje no son competitivos 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velocidades comerciales que tenía el ferrocarril hace más de 120 años.</a:t>
            </a:r>
          </a:p>
        </p:txBody>
      </p:sp>
    </p:spTree>
    <p:extLst>
      <p:ext uri="{BB962C8B-B14F-4D97-AF65-F5344CB8AC3E}">
        <p14:creationId xmlns:p14="http://schemas.microsoft.com/office/powerpoint/2010/main" val="81225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1849" y="337751"/>
            <a:ext cx="1159887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 Auditoría Tribunal de Cuentas UE y su relación con la Y vasca</a:t>
            </a:r>
            <a:endParaRPr lang="eu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71849" y="797694"/>
            <a:ext cx="11598875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nuevos tiempos de recorrido </a:t>
            </a:r>
            <a:endParaRPr lang="eu-E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1" t="26995" r="33999" b="9543"/>
          <a:stretch/>
        </p:blipFill>
        <p:spPr bwMode="auto">
          <a:xfrm>
            <a:off x="2855740" y="1378633"/>
            <a:ext cx="5697415" cy="524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2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134059" y="1915697"/>
            <a:ext cx="1185115" cy="4568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5" name="Rectángulo 4"/>
          <p:cNvSpPr/>
          <p:nvPr/>
        </p:nvSpPr>
        <p:spPr>
          <a:xfrm>
            <a:off x="481913" y="6074270"/>
            <a:ext cx="11178746" cy="5425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4" name="CuadroTexto 3"/>
          <p:cNvSpPr txBox="1"/>
          <p:nvPr/>
        </p:nvSpPr>
        <p:spPr>
          <a:xfrm>
            <a:off x="271849" y="337751"/>
            <a:ext cx="1159887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 Auditoría Tribunal de Cuentas UE y su relación con la Y vasca</a:t>
            </a:r>
            <a:endParaRPr lang="eu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71849" y="904788"/>
            <a:ext cx="11598875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22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Indicador 1: Los costes de la inversión</a:t>
            </a:r>
            <a:endParaRPr lang="eu-ES" sz="22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99070" y="1533380"/>
            <a:ext cx="109728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 de la ECA indica un </a:t>
            </a:r>
            <a:r>
              <a:rPr lang="es-ES" sz="2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coste medio de la alta velocidad por kilómetro de 25 M€</a:t>
            </a:r>
            <a:r>
              <a:rPr lang="es-E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Considerando la morfología de la Y, </a:t>
            </a:r>
            <a:r>
              <a:rPr lang="es-ES" sz="2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terreno montañoso </a:t>
            </a:r>
            <a:r>
              <a:rPr lang="es-E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(60-70% túnel), 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supone que el coste que le correspondería a la Y  debería estar por encima de la media.</a:t>
            </a:r>
          </a:p>
          <a:p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Coste infraestructura: 4820,62 M€ 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(Presupuestos Base de Licitación)</a:t>
            </a:r>
          </a:p>
          <a:p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Longitud: 175,91 km</a:t>
            </a:r>
          </a:p>
          <a:p>
            <a:endParaRPr lang="es-ES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Coste por km: </a:t>
            </a:r>
            <a:r>
              <a:rPr lang="es-ES" sz="28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27,40 M€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IVA incluido</a:t>
            </a:r>
          </a:p>
          <a:p>
            <a:endParaRPr lang="es-E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2838" t="33153" r="23851" b="44264"/>
          <a:stretch/>
        </p:blipFill>
        <p:spPr>
          <a:xfrm>
            <a:off x="2421923" y="3300745"/>
            <a:ext cx="6499655" cy="154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81913" y="2630854"/>
            <a:ext cx="6071288" cy="5425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4" name="CuadroTexto 3"/>
          <p:cNvSpPr txBox="1"/>
          <p:nvPr/>
        </p:nvSpPr>
        <p:spPr>
          <a:xfrm>
            <a:off x="271849" y="337751"/>
            <a:ext cx="1159887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 Auditoría Tribunal de Cuentas UE y su relación con la Y vasca</a:t>
            </a:r>
            <a:endParaRPr lang="eu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71849" y="904788"/>
            <a:ext cx="11598875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22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Indicador 2: Coste por minuto ganado</a:t>
            </a:r>
            <a:endParaRPr lang="eu-ES" sz="22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60173" y="1533380"/>
            <a:ext cx="591476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Coste infraestructura: 4820,62 M€</a:t>
            </a:r>
          </a:p>
          <a:p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Minutos ganados: 277</a:t>
            </a:r>
          </a:p>
          <a:p>
            <a:endParaRPr lang="es-E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Coste x minuto ganado: </a:t>
            </a:r>
            <a:r>
              <a:rPr lang="es-E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17,34 M€</a:t>
            </a:r>
          </a:p>
          <a:p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6960" t="17778" r="28311" b="76031"/>
          <a:stretch/>
        </p:blipFill>
        <p:spPr>
          <a:xfrm>
            <a:off x="6997657" y="1330798"/>
            <a:ext cx="4770095" cy="371391"/>
          </a:xfrm>
          <a:prstGeom prst="rect">
            <a:avLst/>
          </a:prstGeom>
        </p:spPr>
      </p:pic>
      <p:pic>
        <p:nvPicPr>
          <p:cNvPr id="2050" name="Picture 2" descr="25022_Inf_TribCuentas_Europ3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13" y="3574971"/>
            <a:ext cx="6138863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6997657" y="4484367"/>
            <a:ext cx="50745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coste por minuto ahorrado de y vasca, comparado con los costes por minuto ahorrado de otras infraestructuras </a:t>
            </a:r>
            <a:r>
              <a:rPr lang="es-E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significativamente menor</a:t>
            </a:r>
          </a:p>
          <a:p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9" t="41674" r="35458" b="16653"/>
          <a:stretch/>
        </p:blipFill>
        <p:spPr bwMode="auto">
          <a:xfrm>
            <a:off x="7287065" y="1619682"/>
            <a:ext cx="4347959" cy="289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22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1" t="26070" r="65009" b="3891"/>
          <a:stretch>
            <a:fillRect/>
          </a:stretch>
        </p:blipFill>
        <p:spPr bwMode="auto">
          <a:xfrm>
            <a:off x="7484014" y="666450"/>
            <a:ext cx="4595130" cy="609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566321" y="4473522"/>
            <a:ext cx="7297521" cy="16897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4" name="CuadroTexto 3"/>
          <p:cNvSpPr txBox="1"/>
          <p:nvPr/>
        </p:nvSpPr>
        <p:spPr>
          <a:xfrm>
            <a:off x="271849" y="337751"/>
            <a:ext cx="1159887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 Auditoría Tribunal de Cuentas UE y su relación con la Y vasca</a:t>
            </a:r>
            <a:endParaRPr lang="eu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71850" y="904788"/>
            <a:ext cx="7366907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22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Indicador 3: Beneficios socioeconómicos</a:t>
            </a:r>
            <a:endParaRPr lang="eu-ES" sz="22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99070" y="1533380"/>
            <a:ext cx="698036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Este análisis </a:t>
            </a:r>
            <a:r>
              <a:rPr lang="es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basado </a:t>
            </a:r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un horizonte temporal de 30 años, recomendado por la UE, de 2020 a 2049, adicionando los años de inversiones anteriores al funcionamiento de la línea (2008-2019), y se ha utilizado una tasa de descuento de un 4% para el análisis financiero, y de un 3% para el análisis socioeconómico. </a:t>
            </a:r>
            <a:r>
              <a:rPr lang="es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Resultados:</a:t>
            </a:r>
          </a:p>
          <a:p>
            <a:r>
              <a:rPr lang="es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Déficit </a:t>
            </a: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Capital </a:t>
            </a:r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Diferencial </a:t>
            </a:r>
          </a:p>
          <a:p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Administrador </a:t>
            </a: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</a:t>
            </a:r>
            <a:endParaRPr lang="es-E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Infraestructura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 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89,75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%.</a:t>
            </a:r>
          </a:p>
          <a:p>
            <a:endParaRPr lang="es-E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TIR Económico-Social:     	 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6,21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%.</a:t>
            </a:r>
          </a:p>
          <a:p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TIR económico-social del 6,21%, es un índice alto, en términos generales la UE considera rentables proyectos de infraestructuras que superan el </a:t>
            </a:r>
            <a:r>
              <a:rPr lang="es-E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3%</a:t>
            </a:r>
          </a:p>
        </p:txBody>
      </p:sp>
      <p:sp>
        <p:nvSpPr>
          <p:cNvPr id="9" name="Rectángulo 2"/>
          <p:cNvSpPr/>
          <p:nvPr/>
        </p:nvSpPr>
        <p:spPr>
          <a:xfrm>
            <a:off x="461446" y="6292952"/>
            <a:ext cx="75290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realiza la evaluación socioeconómica según los datos </a:t>
            </a:r>
            <a:r>
              <a:rPr lang="es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disponibles del 2014 </a:t>
            </a:r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los costes de inversión (no actualizados a las últimas decisiones ni acuerdos sobre las estaciones) </a:t>
            </a:r>
            <a:endParaRPr lang="es-ES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32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452444" y="3685736"/>
            <a:ext cx="11500022" cy="28698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5" name="Rectángulo 4"/>
          <p:cNvSpPr/>
          <p:nvPr/>
        </p:nvSpPr>
        <p:spPr>
          <a:xfrm>
            <a:off x="452444" y="1492191"/>
            <a:ext cx="11178746" cy="11806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4" name="CuadroTexto 3"/>
          <p:cNvSpPr txBox="1"/>
          <p:nvPr/>
        </p:nvSpPr>
        <p:spPr>
          <a:xfrm>
            <a:off x="271849" y="337751"/>
            <a:ext cx="1159887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 Auditoría Tribunal de Cuentas UE y su relación con la Y vasca</a:t>
            </a:r>
            <a:endParaRPr lang="eu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71849" y="904788"/>
            <a:ext cx="11598875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SOBRECOSTES</a:t>
            </a:r>
            <a:endParaRPr lang="eu-ES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58389" y="1533380"/>
            <a:ext cx="11219935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3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proceso constructivo y administrativo </a:t>
            </a:r>
            <a:r>
              <a:rPr lang="es-ES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</a:t>
            </a:r>
            <a:r>
              <a:rPr lang="es-ES" sz="2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proceso de diseño de cualquier infraestructura supone una aproximación sucesiva desde planificación hasta la solución final a realizar en la </a:t>
            </a:r>
            <a:r>
              <a:rPr lang="es-ES" sz="21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fase de obra</a:t>
            </a:r>
            <a:r>
              <a:rPr lang="es-ES" sz="2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endParaRPr lang="es-E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6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Estudio Informativo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 Escala 1/25000 &gt; ratios constructivos por KM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6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 básico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s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Eescala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1:5000 &gt; se va afinando en precios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6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 constructivo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precios unitarios</a:t>
            </a:r>
          </a:p>
          <a:p>
            <a:endParaRPr lang="es-ES" sz="2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3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Actualizaciones de legislación y normativa </a:t>
            </a:r>
            <a:r>
              <a:rPr lang="es-ES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(aplicación de directivas europeas como la de seguridad en túneles) &gt; 12 km de túneles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3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Integración ambiental y paisajística </a:t>
            </a:r>
            <a:r>
              <a:rPr lang="es-ES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3 km de falsos túneles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3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Condicionantes geotécnicos </a:t>
            </a:r>
            <a:r>
              <a:rPr lang="es-ES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nuevas campañas posteriores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3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Modificaciones del Estudio Informativo y proyectos básicos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3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Variaciones de IVA</a:t>
            </a:r>
            <a:r>
              <a:rPr lang="es-ES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&gt; desde el 16 %al 18%, 21%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3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Duración de obras</a:t>
            </a:r>
            <a:r>
              <a:rPr lang="es-ES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reajuste de precios asociado al tiempo duración</a:t>
            </a:r>
          </a:p>
          <a:p>
            <a:endParaRPr lang="es-ES" sz="2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3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93124" y="1492191"/>
            <a:ext cx="11178746" cy="9379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4" name="CuadroTexto 3"/>
          <p:cNvSpPr txBox="1"/>
          <p:nvPr/>
        </p:nvSpPr>
        <p:spPr>
          <a:xfrm>
            <a:off x="271849" y="337751"/>
            <a:ext cx="1159887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 Auditoría Tribunal de Cuentas UE y su relación con la Y vasca</a:t>
            </a:r>
            <a:endParaRPr lang="eu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71849" y="904788"/>
            <a:ext cx="11598875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SOBRECOSTES (tramo GV)</a:t>
            </a:r>
            <a:endParaRPr lang="eu-ES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99069" y="1533380"/>
            <a:ext cx="1121993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licitaron por un importe de: 1.699.81 M€.</a:t>
            </a:r>
          </a:p>
          <a:p>
            <a:r>
              <a:rPr lang="es-ES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Adjudicaron por un importe de 1.575.30 M€ &gt; </a:t>
            </a:r>
            <a:r>
              <a:rPr lang="es-ES" sz="23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baja del 9.26%</a:t>
            </a:r>
          </a:p>
          <a:p>
            <a:endParaRPr lang="es-ES" sz="23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Resumen (002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 t="24050" r="-170" b="1235"/>
          <a:stretch/>
        </p:blipFill>
        <p:spPr bwMode="auto">
          <a:xfrm>
            <a:off x="2414737" y="2512543"/>
            <a:ext cx="7075253" cy="290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593124" y="5522599"/>
            <a:ext cx="11178746" cy="12324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9" name="Rectángulo 8"/>
          <p:cNvSpPr/>
          <p:nvPr/>
        </p:nvSpPr>
        <p:spPr>
          <a:xfrm>
            <a:off x="799069" y="5563789"/>
            <a:ext cx="1121993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suma, el presupuesto vigente de las obras asciende a Julio de 2018 a 1.845,66 M€. Dicho importe supone un </a:t>
            </a:r>
            <a:r>
              <a:rPr lang="es-ES" sz="23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8.58% de incremento </a:t>
            </a:r>
            <a:r>
              <a:rPr lang="es-ES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sobre el presupuesto de licitación.</a:t>
            </a:r>
          </a:p>
          <a:p>
            <a:endParaRPr lang="es-ES" sz="2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81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93124" y="1492190"/>
            <a:ext cx="11178746" cy="12674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4" name="CuadroTexto 3"/>
          <p:cNvSpPr txBox="1"/>
          <p:nvPr/>
        </p:nvSpPr>
        <p:spPr>
          <a:xfrm>
            <a:off x="271849" y="337751"/>
            <a:ext cx="1159887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 Auditoría Tribunal de Cuentas UE y su relación con la Y vasca</a:t>
            </a:r>
            <a:endParaRPr lang="eu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71849" y="904788"/>
            <a:ext cx="11598875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SOBRECOSTES (tramo GV)</a:t>
            </a:r>
            <a:endParaRPr lang="eu-ES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99069" y="1533380"/>
            <a:ext cx="112199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valorar este ratio se adjuntan los sobrecostes en otras líneas de alta velocidad, donde se puede observar que la línea Y vasca gestionada por el Gobierno Vasco presenta </a:t>
            </a:r>
            <a:r>
              <a:rPr lang="es-ES" sz="22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unos ratios muy eficientes</a:t>
            </a:r>
            <a:endParaRPr lang="es-ES" sz="22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Imagen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 t="49552" r="5131"/>
          <a:stretch/>
        </p:blipFill>
        <p:spPr bwMode="auto">
          <a:xfrm>
            <a:off x="164244" y="3467672"/>
            <a:ext cx="5453703" cy="172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947" y="2839081"/>
            <a:ext cx="6562886" cy="348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360985" y="3348111"/>
            <a:ext cx="1256962" cy="18461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9369083" y="3390315"/>
            <a:ext cx="787791" cy="29785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3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93124" y="4415608"/>
            <a:ext cx="11178746" cy="4611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5" name="Rectángulo 4"/>
          <p:cNvSpPr/>
          <p:nvPr/>
        </p:nvSpPr>
        <p:spPr>
          <a:xfrm>
            <a:off x="593124" y="1533380"/>
            <a:ext cx="11178746" cy="16629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4" name="CuadroTexto 3"/>
          <p:cNvSpPr txBox="1"/>
          <p:nvPr/>
        </p:nvSpPr>
        <p:spPr>
          <a:xfrm>
            <a:off x="271849" y="337751"/>
            <a:ext cx="1159887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 Auditoría Tribunal de Cuentas UE y su relación con la Y vasca</a:t>
            </a:r>
            <a:endParaRPr lang="eu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71849" y="904788"/>
            <a:ext cx="11598875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22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CONCLUSIONES</a:t>
            </a:r>
            <a:endParaRPr lang="eu-ES" sz="22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99070" y="1533380"/>
            <a:ext cx="10972800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Estamos obligados a realizar la </a:t>
            </a:r>
            <a:r>
              <a:rPr lang="es-E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línea a 250km/h 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(velocidad min)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ancho un </a:t>
            </a:r>
            <a:r>
              <a:rPr lang="es-E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ancho de vía 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compatible con Europa (UIC)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acceso al </a:t>
            </a:r>
            <a:r>
              <a:rPr lang="es-E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 de las ciudades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provoca captación de demanda de </a:t>
            </a:r>
            <a:r>
              <a:rPr lang="es-E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8M de pasajeros</a:t>
            </a:r>
          </a:p>
          <a:p>
            <a:endParaRPr lang="es-ES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muchos de ellos captados del avión o del vehículo privado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posibilidad de descongestión de carreteras, eliminando parte de los vehículos pesados 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( 4500 vehículos Pesados por sentido y día en </a:t>
            </a:r>
            <a:r>
              <a:rPr lang="es-E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Biriatou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51318" y="4415608"/>
            <a:ext cx="1097280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Posibilitando la </a:t>
            </a:r>
            <a:r>
              <a:rPr lang="es-E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conexión con Europa en modo ferroviario</a:t>
            </a:r>
          </a:p>
          <a:p>
            <a:pPr lvl="1"/>
            <a:endParaRPr lang="es-ES" sz="7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Servicios </a:t>
            </a:r>
            <a:r>
              <a:rPr lang="es-ES" sz="24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larga distancia 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 Madrid, París, Barcelona)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Servicios </a:t>
            </a:r>
            <a:r>
              <a:rPr lang="es-ES" sz="24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media distancia 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 Valladolid, Pamplona, Burdeos)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Servicios </a:t>
            </a:r>
            <a:r>
              <a:rPr lang="es-ES" sz="2400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s-ES" sz="2400" u="sng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ntercitys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actúen como columna vertebral de la nueva red de transporte público que se propone en Euskadi.</a:t>
            </a:r>
          </a:p>
        </p:txBody>
      </p:sp>
    </p:spTree>
    <p:extLst>
      <p:ext uri="{BB962C8B-B14F-4D97-AF65-F5344CB8AC3E}">
        <p14:creationId xmlns:p14="http://schemas.microsoft.com/office/powerpoint/2010/main" val="2524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642551" y="5497520"/>
            <a:ext cx="11178746" cy="6260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5" name="Rectángulo 4"/>
          <p:cNvSpPr/>
          <p:nvPr/>
        </p:nvSpPr>
        <p:spPr>
          <a:xfrm>
            <a:off x="642551" y="2290119"/>
            <a:ext cx="11178746" cy="8484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4" name="CuadroTexto 3"/>
          <p:cNvSpPr txBox="1"/>
          <p:nvPr/>
        </p:nvSpPr>
        <p:spPr>
          <a:xfrm>
            <a:off x="271849" y="337751"/>
            <a:ext cx="1159887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 Auditoría Tribunal de Cuentas UE y su relación con la Y vasca</a:t>
            </a:r>
            <a:endParaRPr lang="eu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71849" y="904788"/>
            <a:ext cx="11598875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u-ES" sz="2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Críticas</a:t>
            </a:r>
            <a:r>
              <a:rPr lang="eu-ES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u-ES" sz="2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fundamentales</a:t>
            </a:r>
            <a:r>
              <a:rPr lang="eu-ES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informe</a:t>
            </a:r>
            <a:endParaRPr lang="eu-ES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99070" y="1533380"/>
            <a:ext cx="10972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el caso del Estado español el informe se centra en criticar:</a:t>
            </a:r>
          </a:p>
          <a:p>
            <a:endParaRPr lang="es-E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1.- Las inversiones en líneas de alta velocidad sin conexiones o formar parte de corredores europeos. </a:t>
            </a:r>
          </a:p>
          <a:p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estados deciden en función de sus prioridades, sin visión europea y sin que la Comisión Europea tenga capacidad de decisión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han realizado redes de forma inconexa cuando deberían haberse priorizado los corredores principales (Atlántico y Mediterráneo)</a:t>
            </a:r>
          </a:p>
          <a:p>
            <a:endParaRPr lang="es-E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2.- Escasa demanda de algunas de las líneas en operación.</a:t>
            </a:r>
            <a:endParaRPr lang="es-E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67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593124" y="4670466"/>
            <a:ext cx="11178746" cy="16398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10" name="Rectángulo 9"/>
          <p:cNvSpPr/>
          <p:nvPr/>
        </p:nvSpPr>
        <p:spPr>
          <a:xfrm>
            <a:off x="593124" y="2441326"/>
            <a:ext cx="11178746" cy="5550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9" name="Rectángulo 8"/>
          <p:cNvSpPr/>
          <p:nvPr/>
        </p:nvSpPr>
        <p:spPr>
          <a:xfrm>
            <a:off x="593124" y="1467476"/>
            <a:ext cx="11178746" cy="8818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4" name="CuadroTexto 3"/>
          <p:cNvSpPr txBox="1"/>
          <p:nvPr/>
        </p:nvSpPr>
        <p:spPr>
          <a:xfrm>
            <a:off x="271849" y="337751"/>
            <a:ext cx="1159887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 Auditoría Tribunal de Cuentas UE y su relación con la Y vasca</a:t>
            </a:r>
            <a:endParaRPr lang="eu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71849" y="904788"/>
            <a:ext cx="11598875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22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CONCLUSIONES</a:t>
            </a:r>
            <a:endParaRPr lang="eu-ES" sz="22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99070" y="1467476"/>
            <a:ext cx="10972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coste de construcción, teniendo en cuenta la proporción de túneles y el terreno, </a:t>
            </a:r>
            <a:r>
              <a:rPr lang="es-E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moderado 27,4 M€/km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s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informe 25 M€/km)</a:t>
            </a:r>
          </a:p>
          <a:p>
            <a:endParaRPr lang="es-ES" sz="1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Y vasca </a:t>
            </a:r>
            <a:r>
              <a:rPr lang="es-E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cumple con las condiciones 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el Informe remarca:</a:t>
            </a:r>
          </a:p>
          <a:p>
            <a:endParaRPr lang="es-ES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 parte de un </a:t>
            </a:r>
            <a:r>
              <a:rPr lang="es-E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corredor europeo prioritario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Elimina el efecto frontera 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“cuello de botella”.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Fomenta la interoperabilidad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al estar diseñada para tráfico mixto en ancho UIC, garantiza la conexión Euskadi-Europa.</a:t>
            </a:r>
          </a:p>
          <a:p>
            <a:pPr lvl="1"/>
            <a:endParaRPr lang="es-E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Además, la Y tiene una utilidad aparte de la de Corredor Europeo, su propia funcionalidad para desarrollar servicios internos de regionales en alta velocidad. Es decir: </a:t>
            </a:r>
            <a:r>
              <a:rPr lang="es-E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beneficio social a nivel europeo y a nivel de Euskadi.</a:t>
            </a:r>
          </a:p>
        </p:txBody>
      </p:sp>
    </p:spTree>
    <p:extLst>
      <p:ext uri="{BB962C8B-B14F-4D97-AF65-F5344CB8AC3E}">
        <p14:creationId xmlns:p14="http://schemas.microsoft.com/office/powerpoint/2010/main" val="202945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93124" y="1533380"/>
            <a:ext cx="11178746" cy="5425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4" name="CuadroTexto 3"/>
          <p:cNvSpPr txBox="1"/>
          <p:nvPr/>
        </p:nvSpPr>
        <p:spPr>
          <a:xfrm>
            <a:off x="271849" y="337751"/>
            <a:ext cx="1159887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 Auditoría Tribunal de Cuentas UE y su relación con la Y vasca</a:t>
            </a:r>
            <a:endParaRPr lang="eu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71849" y="904788"/>
            <a:ext cx="11598875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Y vasca. Parte de los corredores prioritarios</a:t>
            </a:r>
            <a:endParaRPr lang="eu-E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99070" y="1533380"/>
            <a:ext cx="10972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Planificación y red prioritaria</a:t>
            </a:r>
          </a:p>
          <a:p>
            <a:endParaRPr lang="es-E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Y vasca está incluida en la lista de </a:t>
            </a:r>
            <a:r>
              <a:rPr lang="es-ES" sz="2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proyectos prioritarios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transporte y energía (</a:t>
            </a:r>
            <a:r>
              <a:rPr lang="es-E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Essen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del consejo europeo 1994).</a:t>
            </a:r>
          </a:p>
          <a:p>
            <a:endParaRPr lang="es-E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Estas propuestas de corredores fueron propuestas, votadas, por el Parlamento Europeo, ratificadas y </a:t>
            </a:r>
            <a:r>
              <a:rPr lang="es-ES" sz="2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dotadas de financiación para su ejecución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como manera de integrar, cohesionar y vertebrar Europa </a:t>
            </a:r>
          </a:p>
          <a:p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tal efecto la Y vasca se incluyó en el corredor sur de la línea </a:t>
            </a:r>
            <a:r>
              <a:rPr lang="es-ES" sz="2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Madrid – Vitoria – </a:t>
            </a:r>
            <a:r>
              <a:rPr lang="es-ES" sz="2400" b="1" u="sng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Dax</a:t>
            </a:r>
            <a:r>
              <a:rPr lang="es-E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red </a:t>
            </a:r>
            <a:r>
              <a:rPr lang="es-E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Transeuropea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Transporte, tanto de viajeros como de mercancías. (Corredor TEN – T Nº3)</a:t>
            </a:r>
          </a:p>
        </p:txBody>
      </p:sp>
    </p:spTree>
    <p:extLst>
      <p:ext uri="{BB962C8B-B14F-4D97-AF65-F5344CB8AC3E}">
        <p14:creationId xmlns:p14="http://schemas.microsoft.com/office/powerpoint/2010/main" val="377093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93124" y="1533380"/>
            <a:ext cx="11178746" cy="5425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4" name="CuadroTexto 3"/>
          <p:cNvSpPr txBox="1"/>
          <p:nvPr/>
        </p:nvSpPr>
        <p:spPr>
          <a:xfrm>
            <a:off x="271849" y="337751"/>
            <a:ext cx="1159887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 Auditoría Tribunal de Cuentas UE y su relación con la Y vasca</a:t>
            </a:r>
            <a:endParaRPr lang="eu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71849" y="904788"/>
            <a:ext cx="11598875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Y vasca. Parte de los corredores prioritarios</a:t>
            </a:r>
            <a:endParaRPr lang="eu-E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99070" y="1533380"/>
            <a:ext cx="10972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Planificación y red prioritaria</a:t>
            </a:r>
          </a:p>
          <a:p>
            <a:endParaRPr lang="es-E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Estados planifican las nuevas líneas con criterios estrictamente estatales, no europeos. Es decir, que </a:t>
            </a:r>
            <a:r>
              <a:rPr lang="es-ES" sz="2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Y vasca y la Barcelona – Figueres deberían tener un carácter prioritario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Critica además el hecho de que la Comisión no tenga poder para imponer los </a:t>
            </a:r>
            <a:r>
              <a:rPr lang="es-ES" sz="2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enlaces transfronterizos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Afirma que el resultado es un mosaico de líneas inconexas, en lugar de una red europea &gt;&gt; </a:t>
            </a:r>
            <a:r>
              <a:rPr lang="es-ES" sz="2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Y vasca es parte de esa red europea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no es un mosaico-inconexo, ni tampoco está fuera de los ejes prioritarios. </a:t>
            </a:r>
          </a:p>
        </p:txBody>
      </p:sp>
    </p:spTree>
    <p:extLst>
      <p:ext uri="{BB962C8B-B14F-4D97-AF65-F5344CB8AC3E}">
        <p14:creationId xmlns:p14="http://schemas.microsoft.com/office/powerpoint/2010/main" val="183818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93124" y="1533380"/>
            <a:ext cx="11178746" cy="5425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4" name="CuadroTexto 3"/>
          <p:cNvSpPr txBox="1"/>
          <p:nvPr/>
        </p:nvSpPr>
        <p:spPr>
          <a:xfrm>
            <a:off x="271849" y="337751"/>
            <a:ext cx="1159887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 Auditoría Tribunal de Cuentas UE y su relación con la Y vasca</a:t>
            </a:r>
            <a:endParaRPr lang="eu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71849" y="904788"/>
            <a:ext cx="11598875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Y vasca. Parte de los corredores prioritarios</a:t>
            </a:r>
            <a:endParaRPr lang="eu-E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99070" y="1533380"/>
            <a:ext cx="10972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Planificación y red prioritaria</a:t>
            </a:r>
          </a:p>
          <a:p>
            <a:endParaRPr lang="es-E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criticas no van dirigidas a los tramos de AV prioritarios.</a:t>
            </a:r>
          </a:p>
          <a:p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Estado español </a:t>
            </a:r>
            <a:r>
              <a:rPr lang="es-E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ha beneficiado del 47,3% de los fondos 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puestos a disposición por la Comisión Europea para el desarrollo de la alta velocidad. </a:t>
            </a:r>
          </a:p>
          <a:p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Aun así, la conexión por </a:t>
            </a:r>
            <a:r>
              <a:rPr lang="es-ES" sz="2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Y vasca está pendiente de conclusión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mientras se han inaugurado </a:t>
            </a:r>
            <a:r>
              <a:rPr lang="es-ES" sz="2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líneas que no garantizan una red europea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Es paradójica la planificación del Estado Español, que trabaja para incorporar a los Corredores nuevos tramos, pero es incapaz de culminar las obras en aquellos que son prioritarios. </a:t>
            </a:r>
          </a:p>
        </p:txBody>
      </p:sp>
    </p:spTree>
    <p:extLst>
      <p:ext uri="{BB962C8B-B14F-4D97-AF65-F5344CB8AC3E}">
        <p14:creationId xmlns:p14="http://schemas.microsoft.com/office/powerpoint/2010/main" val="150542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93124" y="1533380"/>
            <a:ext cx="5947719" cy="5425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4" name="CuadroTexto 3"/>
          <p:cNvSpPr txBox="1"/>
          <p:nvPr/>
        </p:nvSpPr>
        <p:spPr>
          <a:xfrm>
            <a:off x="271849" y="337751"/>
            <a:ext cx="1159887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 Auditoría Tribunal de Cuentas UE y su relación con la Y vasca</a:t>
            </a:r>
            <a:endParaRPr lang="eu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71849" y="904788"/>
            <a:ext cx="11598875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Y vasca. Parte de corredores prioritarios</a:t>
            </a:r>
            <a:endParaRPr lang="eu-E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99071" y="1533380"/>
            <a:ext cx="529693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Planificación y red prioritaria</a:t>
            </a:r>
          </a:p>
          <a:p>
            <a:endParaRPr lang="es-E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Informe indica que los aspectos a tener en cuenta para construir una red europea de alta velocidad son:</a:t>
            </a:r>
          </a:p>
          <a:p>
            <a:endParaRPr lang="es-E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sean </a:t>
            </a:r>
            <a:r>
              <a:rPr lang="es-ES" sz="2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corredores prioritarios europeos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actúen contra </a:t>
            </a:r>
            <a:r>
              <a:rPr lang="es-ES" sz="2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efecto frontera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s-E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ambos conceptos , la Y vasca encuentra su sentido.</a:t>
            </a:r>
          </a:p>
        </p:txBody>
      </p:sp>
      <p:pic>
        <p:nvPicPr>
          <p:cNvPr id="7" name="Imagen 6"/>
          <p:cNvPicPr/>
          <p:nvPr/>
        </p:nvPicPr>
        <p:blipFill rotWithShape="1">
          <a:blip r:embed="rId2"/>
          <a:srcRect l="12755" t="9344" r="63054" b="20615"/>
          <a:stretch/>
        </p:blipFill>
        <p:spPr bwMode="auto">
          <a:xfrm>
            <a:off x="6755030" y="715321"/>
            <a:ext cx="5263978" cy="6096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765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593124" y="5848865"/>
            <a:ext cx="11178746" cy="808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9" name="Rectángulo 8"/>
          <p:cNvSpPr/>
          <p:nvPr/>
        </p:nvSpPr>
        <p:spPr>
          <a:xfrm>
            <a:off x="593124" y="4921455"/>
            <a:ext cx="11178746" cy="82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8" name="Rectángulo 7"/>
          <p:cNvSpPr/>
          <p:nvPr/>
        </p:nvSpPr>
        <p:spPr>
          <a:xfrm>
            <a:off x="593124" y="3963526"/>
            <a:ext cx="11178746" cy="822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11" name="Rectángulo 10"/>
          <p:cNvSpPr/>
          <p:nvPr/>
        </p:nvSpPr>
        <p:spPr>
          <a:xfrm>
            <a:off x="593124" y="3073869"/>
            <a:ext cx="11178746" cy="740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6" name="Rectángulo 5"/>
          <p:cNvSpPr/>
          <p:nvPr/>
        </p:nvSpPr>
        <p:spPr>
          <a:xfrm>
            <a:off x="593124" y="2141839"/>
            <a:ext cx="11178746" cy="7825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5" name="Rectángulo 4"/>
          <p:cNvSpPr/>
          <p:nvPr/>
        </p:nvSpPr>
        <p:spPr>
          <a:xfrm>
            <a:off x="593124" y="1492190"/>
            <a:ext cx="11178746" cy="5425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4" name="CuadroTexto 3"/>
          <p:cNvSpPr txBox="1"/>
          <p:nvPr/>
        </p:nvSpPr>
        <p:spPr>
          <a:xfrm>
            <a:off x="271849" y="337751"/>
            <a:ext cx="1159887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 Auditoría Tribunal de Cuentas UE y su relación con la Y vasca</a:t>
            </a:r>
            <a:endParaRPr lang="eu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71849" y="904788"/>
            <a:ext cx="11598875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Imposibilidad de actualizar la red actual &gt; alternativa nueva red</a:t>
            </a:r>
            <a:endParaRPr lang="eu-ES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99070" y="1533380"/>
            <a:ext cx="10972800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Ancho de vía 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conexión a la red europea &gt; ancho europeo (UIC).</a:t>
            </a:r>
          </a:p>
          <a:p>
            <a:endParaRPr lang="es-ES" sz="1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Directiva de corredor prioritario europeo &gt; </a:t>
            </a:r>
            <a:r>
              <a:rPr lang="es-ES" sz="2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Parámetros de la red 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proyectada para una velocidad de </a:t>
            </a:r>
            <a:r>
              <a:rPr lang="es-E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250 km/h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(radios y pendientes)</a:t>
            </a:r>
          </a:p>
          <a:p>
            <a:endParaRPr lang="es-ES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Conexión con Francia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eliminación de cuellos de botella y romper el aislamiento ferroviario.</a:t>
            </a:r>
          </a:p>
          <a:p>
            <a:endParaRPr lang="es-ES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Trafico MIXTO 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(pasajeros y mercancías) dando una respuesta a la saturación de vehículos pesados en nuestra red.</a:t>
            </a:r>
          </a:p>
          <a:p>
            <a:endParaRPr lang="es-ES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Mejora de la accesibilidad</a:t>
            </a:r>
            <a:r>
              <a:rPr lang="es-E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llevándolos hasta las capitales y </a:t>
            </a:r>
          </a:p>
          <a:p>
            <a:r>
              <a:rPr lang="es-ES" sz="2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 modalidad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 otros modos de transporte.</a:t>
            </a:r>
          </a:p>
          <a:p>
            <a:endParaRPr lang="es-ES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Terreno clasificado como </a:t>
            </a:r>
            <a:r>
              <a:rPr lang="es-ES" sz="2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muy montañoso </a:t>
            </a:r>
          </a:p>
          <a:p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(más de un 70% del trazado en túnel).</a:t>
            </a:r>
          </a:p>
        </p:txBody>
      </p:sp>
    </p:spTree>
    <p:extLst>
      <p:ext uri="{BB962C8B-B14F-4D97-AF65-F5344CB8AC3E}">
        <p14:creationId xmlns:p14="http://schemas.microsoft.com/office/powerpoint/2010/main" val="244201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1849" y="337751"/>
            <a:ext cx="1159887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 Auditoría Tribunal de Cuentas UE y su relación con la Y vasca</a:t>
            </a:r>
            <a:endParaRPr lang="eu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71849" y="797694"/>
            <a:ext cx="11598875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demanda agregada origen y/o destino Euskadi y captada por la Y vasca</a:t>
            </a:r>
            <a:endParaRPr lang="eu-E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50107" y="1340322"/>
            <a:ext cx="1146295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Tráficos internos </a:t>
            </a:r>
            <a:r>
              <a:rPr lang="es-E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intercitys</a:t>
            </a:r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Euskadi						</a:t>
            </a:r>
            <a:r>
              <a:rPr lang="es-E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2,6 M</a:t>
            </a:r>
            <a:endParaRPr lang="eu-E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50106" y="2029421"/>
            <a:ext cx="1146295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Tráfico nacional de larga distancia Madrid – Euskadi 			</a:t>
            </a:r>
            <a:r>
              <a:rPr lang="es-E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1,7 M</a:t>
            </a:r>
            <a:endParaRPr lang="eu-E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50105" y="2718520"/>
            <a:ext cx="1146295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Tráfico media distancia interregional: Euskadi y otras CC.AA		</a:t>
            </a:r>
            <a:r>
              <a:rPr lang="es-E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1,0 M</a:t>
            </a:r>
            <a:endParaRPr lang="eu-E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50104" y="3407619"/>
            <a:ext cx="1146295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Corredor del Ebro con </a:t>
            </a:r>
            <a:r>
              <a:rPr lang="es-E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Nafarroa</a:t>
            </a:r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Zaragoza, Barcelona.		        </a:t>
            </a:r>
            <a:r>
              <a:rPr lang="es-E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0,35M</a:t>
            </a:r>
            <a:endParaRPr lang="eu-E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50103" y="4096718"/>
            <a:ext cx="1146295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Tráfico a través de la Y vasca en relaciones dentro del estado		</a:t>
            </a:r>
            <a:r>
              <a:rPr lang="es-E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5,6 M</a:t>
            </a:r>
            <a:endParaRPr lang="eu-E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50102" y="4781315"/>
            <a:ext cx="1146295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Internacional, largo recorrido desde Euskadi hacia Europa			</a:t>
            </a:r>
            <a:r>
              <a:rPr lang="es-E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1,0 M</a:t>
            </a:r>
            <a:endParaRPr lang="eu-E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50102" y="5446961"/>
            <a:ext cx="1146295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Internacional, relaciones con </a:t>
            </a:r>
            <a:r>
              <a:rPr lang="es-E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Iparralde</a:t>
            </a:r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Burdeos, </a:t>
            </a:r>
            <a:r>
              <a:rPr lang="es-E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Dax</a:t>
            </a:r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		</a:t>
            </a:r>
            <a:r>
              <a:rPr lang="es-E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1,4 M</a:t>
            </a:r>
            <a:endParaRPr lang="eu-E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350102" y="6112607"/>
            <a:ext cx="1146295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Total/</a:t>
            </a:r>
            <a:r>
              <a:rPr lang="es-E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Guztira</a:t>
            </a:r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(dentro del estado + internacional)				</a:t>
            </a:r>
            <a:r>
              <a:rPr lang="es-E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8,0 M</a:t>
            </a:r>
            <a:endParaRPr lang="eu-E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93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271848" y="5978769"/>
            <a:ext cx="11644189" cy="7210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25" name="Rectángulo 24"/>
          <p:cNvSpPr/>
          <p:nvPr/>
        </p:nvSpPr>
        <p:spPr>
          <a:xfrm>
            <a:off x="271849" y="5172361"/>
            <a:ext cx="11644189" cy="7220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24" name="Rectángulo 23"/>
          <p:cNvSpPr/>
          <p:nvPr/>
        </p:nvSpPr>
        <p:spPr>
          <a:xfrm>
            <a:off x="271849" y="4352595"/>
            <a:ext cx="11644189" cy="7358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4" name="CuadroTexto 3"/>
          <p:cNvSpPr txBox="1"/>
          <p:nvPr/>
        </p:nvSpPr>
        <p:spPr>
          <a:xfrm>
            <a:off x="271849" y="337751"/>
            <a:ext cx="1159887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 Auditoría Tribunal de Cuentas UE y su relación con la Y vasca</a:t>
            </a:r>
            <a:endParaRPr lang="eu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07768" y="712788"/>
            <a:ext cx="115453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conexión al puerto de Bilbao y </a:t>
            </a:r>
            <a:r>
              <a:rPr lang="es-E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Pasaia</a:t>
            </a:r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las terminales logísticas de </a:t>
            </a:r>
            <a:r>
              <a:rPr lang="es-E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Jundiz</a:t>
            </a:r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lang="es-E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Lezo</a:t>
            </a:r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harán posible que el </a:t>
            </a:r>
            <a:r>
              <a:rPr lang="es-ES" sz="22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tráfico de mercancías</a:t>
            </a:r>
            <a:r>
              <a:rPr lang="es-ES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sea una realidad en la Y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350107" y="1562729"/>
            <a:ext cx="1146295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Autopista Ferroviaria Vitoria – Paris/</a:t>
            </a:r>
            <a:r>
              <a:rPr lang="es-E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Dourges</a:t>
            </a: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s-ES_trad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</a:t>
            </a:r>
            <a:r>
              <a:rPr lang="es-ES_trad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circulaciones diarias</a:t>
            </a:r>
            <a:endParaRPr lang="eu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350107" y="2259245"/>
            <a:ext cx="1146295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Mercancías </a:t>
            </a:r>
            <a:r>
              <a:rPr lang="es-E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Jundiz</a:t>
            </a:r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Y vasca		</a:t>
            </a: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s-ES_trad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 </a:t>
            </a:r>
            <a:r>
              <a:rPr lang="es-ES_trad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circulaciones diarias</a:t>
            </a:r>
            <a:endParaRPr lang="eu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350107" y="2955761"/>
            <a:ext cx="1146295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Mercancías </a:t>
            </a:r>
            <a:r>
              <a:rPr lang="es-E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Alsasua</a:t>
            </a:r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Y vasca		</a:t>
            </a: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s-ES_trad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</a:t>
            </a:r>
            <a:r>
              <a:rPr lang="es-ES_trad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circulaciones diarias</a:t>
            </a:r>
            <a:endParaRPr lang="eu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91292" y="3676991"/>
            <a:ext cx="1156180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se pude estar de acuerdo en varias conclusiones del informe:</a:t>
            </a:r>
          </a:p>
          <a:p>
            <a:endParaRPr lang="es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se puede generalizar que las líneas solo son rentables </a:t>
            </a:r>
          </a:p>
          <a:p>
            <a:r>
              <a:rPr lang="es-ES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s-ES" sz="22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tienen 9 millones de pasajeros</a:t>
            </a:r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s-ES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se pueden comparar demandas de líneas </a:t>
            </a:r>
            <a:r>
              <a:rPr lang="es-ES" sz="22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 diferenciar</a:t>
            </a:r>
          </a:p>
          <a:p>
            <a:r>
              <a:rPr lang="es-ES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s-ES" sz="22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son prioritarias o periféricas</a:t>
            </a:r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s-ES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se contempla el </a:t>
            </a:r>
            <a:r>
              <a:rPr lang="es-ES" sz="22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escenario de partida </a:t>
            </a:r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(escenario 0) de la infraestructura 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(En Euskadi no hay línea que se pueda sustituir/renovar: ni por diseño, ni por ancho de vía…)</a:t>
            </a:r>
            <a:endParaRPr lang="eu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1988</Words>
  <Application>Microsoft Office PowerPoint</Application>
  <PresentationFormat>Widescreen</PresentationFormat>
  <Paragraphs>192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Verdana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imanolgoenaga</dc:creator>
  <cp:lastModifiedBy>GOMEZ GOICOLEA Jon Gurutz</cp:lastModifiedBy>
  <cp:revision>32</cp:revision>
  <dcterms:created xsi:type="dcterms:W3CDTF">2018-07-15T15:57:24Z</dcterms:created>
  <dcterms:modified xsi:type="dcterms:W3CDTF">2018-09-24T14:33:37Z</dcterms:modified>
</cp:coreProperties>
</file>